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561263" cy="10693400"/>
  <p:notesSz cx="6797675" cy="9926638"/>
  <p:defaultTextStyle>
    <a:defPPr>
      <a:defRPr lang="en-US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7A1E"/>
    <a:srgbClr val="FF9900"/>
    <a:srgbClr val="FB9037"/>
    <a:srgbClr val="A72D92"/>
    <a:srgbClr val="B23B7E"/>
    <a:srgbClr val="9F0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3078" y="60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3649744C-68FE-4096-B52B-E5976257AE3C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14EA4C51-BD31-4DFC-B663-289171857BE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920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82800" y="744538"/>
            <a:ext cx="263207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A4C51-BD31-4DFC-B663-289171857BE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19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095" y="3321889"/>
            <a:ext cx="6427074" cy="22921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4190" y="6059594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54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0053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81916" y="428233"/>
            <a:ext cx="1701284" cy="91240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063" y="428233"/>
            <a:ext cx="4977831" cy="91240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6937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691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288" y="4532322"/>
            <a:ext cx="6427074" cy="233918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432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8063" y="2495130"/>
            <a:ext cx="3339558" cy="7057150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3642" y="2495130"/>
            <a:ext cx="3339558" cy="7057150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47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064" y="2393640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1021" y="2393640"/>
            <a:ext cx="3342183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1021" y="3391194"/>
            <a:ext cx="3342183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58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0039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728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7" y="425758"/>
            <a:ext cx="2487604" cy="181193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247" y="425759"/>
            <a:ext cx="4226957" cy="912652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8067" y="2237694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554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060" y="7485382"/>
            <a:ext cx="4536758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060" y="8369074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697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063" y="2495130"/>
            <a:ext cx="6805137" cy="7057150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8063" y="9911200"/>
            <a:ext cx="1764295" cy="569324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CF201-7731-4ABD-8361-A12964E0F8D1}" type="datetimeFigureOut">
              <a:rPr lang="en-GB" smtClean="0"/>
              <a:t>04/05/2016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3432" y="9911200"/>
            <a:ext cx="2394400" cy="569324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8905" y="9911200"/>
            <a:ext cx="1764295" cy="569324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39F53-5619-4630-B142-990704EFBF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52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 rot="16200000">
            <a:off x="-5145648" y="5151499"/>
            <a:ext cx="10687804" cy="396000"/>
          </a:xfrm>
          <a:prstGeom prst="rect">
            <a:avLst/>
          </a:prstGeom>
          <a:solidFill>
            <a:srgbClr val="F77A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396255" y="10321530"/>
            <a:ext cx="7165007" cy="371870"/>
          </a:xfrm>
        </p:spPr>
        <p:txBody>
          <a:bodyPr/>
          <a:lstStyle/>
          <a:p>
            <a:r>
              <a:rPr lang="en-GB" sz="1250" dirty="0"/>
              <a:t>Clydesdale Ltd, 3 Sunbeam Road, Woburn Road Industrial Estate, Kempston, Bedfordshire MK42 7BZ </a:t>
            </a:r>
          </a:p>
          <a:p>
            <a:r>
              <a:rPr lang="en-GB" sz="1250" dirty="0"/>
              <a:t>Tel: 01234 855855  ¦ Fax: 01234 855800  ¦  Email: sales@clydesdale.net  ¦  Web: www.clydesdale.net</a:t>
            </a:r>
            <a:r>
              <a:rPr lang="en-GB" sz="1250" u="sng" dirty="0">
                <a:solidFill>
                  <a:schemeClr val="tx1"/>
                </a:solidFill>
              </a:rPr>
              <a:t>  </a:t>
            </a:r>
            <a:r>
              <a:rPr lang="en-GB" sz="125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8983" y="71662"/>
            <a:ext cx="612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latin typeface="Arial Narrow" panose="020B0606020202030204" pitchFamily="34" charset="0"/>
              </a:rPr>
              <a:t>Rev 01  04/05/16</a:t>
            </a:r>
          </a:p>
        </p:txBody>
      </p:sp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705487"/>
              </p:ext>
            </p:extLst>
          </p:nvPr>
        </p:nvGraphicFramePr>
        <p:xfrm>
          <a:off x="396255" y="1242244"/>
          <a:ext cx="7165006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2503">
                  <a:extLst>
                    <a:ext uri="{9D8B030D-6E8A-4147-A177-3AD203B41FA5}">
                      <a16:colId xmlns:a16="http://schemas.microsoft.com/office/drawing/2014/main" val="245839777"/>
                    </a:ext>
                  </a:extLst>
                </a:gridCol>
                <a:gridCol w="3582503">
                  <a:extLst>
                    <a:ext uri="{9D8B030D-6E8A-4147-A177-3AD203B41FA5}">
                      <a16:colId xmlns:a16="http://schemas.microsoft.com/office/drawing/2014/main" val="20326080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1" baseline="0" dirty="0"/>
                        <a:t>DATASHEET: CLY 300 FC-2310</a:t>
                      </a:r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b="0" dirty="0"/>
                        <a:t>Dead cable and phase identifier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489368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1674292"/>
            <a:ext cx="7561261" cy="45719"/>
          </a:xfrm>
          <a:prstGeom prst="rect">
            <a:avLst/>
          </a:prstGeom>
          <a:solidFill>
            <a:srgbClr val="F77A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86" y="174915"/>
            <a:ext cx="3703904" cy="9338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5292377" y="1358871"/>
            <a:ext cx="377825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sz="1200" dirty="0"/>
          </a:p>
          <a:p>
            <a:endParaRPr lang="en-GB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415" y="1744279"/>
            <a:ext cx="4140670" cy="35880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4286" y="5349210"/>
            <a:ext cx="6570837" cy="4750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GB" sz="1150" b="1" u="sng" dirty="0">
                <a:latin typeface="Arial Narrow" panose="020B0606020202030204" pitchFamily="34" charset="0"/>
              </a:rPr>
              <a:t>Application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Used on dead / de-energised cables to provide a clear identification of a specific cable, individual phase or the continuity of each conductor.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This device would typically be used for: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150" dirty="0">
                <a:latin typeface="Arial Narrow" panose="020B0606020202030204" pitchFamily="34" charset="0"/>
              </a:rPr>
              <a:t>Dead cable jointing teams before and during work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150" dirty="0">
                <a:latin typeface="Arial Narrow" panose="020B0606020202030204" pitchFamily="34" charset="0"/>
              </a:rPr>
              <a:t>Fault tracing on broken, de-energised cables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The FC2310 can be trusted to give positive and reliable identification even when there are multiple cables running in and around each other in close proximity.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It is equipped with a function-specific probe set that allows a single user to ID the individual phases on both of the faces of a cut cable before final jointing is commenced.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The “transmission” unit can be encoded with a customisable voice message so that multiple FC2310 systems can be used on the same network without fear of misidentification at any point.</a:t>
            </a:r>
          </a:p>
          <a:p>
            <a:pPr>
              <a:spcAft>
                <a:spcPts val="200"/>
              </a:spcAft>
            </a:pPr>
            <a:endParaRPr lang="en-GB" sz="1150" dirty="0">
              <a:latin typeface="Arial Narrow" panose="020B0606020202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sz="1150" b="1" u="sng" dirty="0">
                <a:latin typeface="Arial Narrow" panose="020B0606020202030204" pitchFamily="34" charset="0"/>
              </a:rPr>
              <a:t>Usage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For this purpose, the FC2310 consists of 3 main units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150" dirty="0">
                <a:latin typeface="Arial Narrow" panose="020B0606020202030204" pitchFamily="34" charset="0"/>
              </a:rPr>
              <a:t>FC2300 EA transmitter for cable end “A”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150" dirty="0">
                <a:latin typeface="Arial Narrow" panose="020B0606020202030204" pitchFamily="34" charset="0"/>
              </a:rPr>
              <a:t>FC2300 EB transmitter for cable end “B”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150" dirty="0">
                <a:latin typeface="Arial Narrow" panose="020B0606020202030204" pitchFamily="34" charset="0"/>
              </a:rPr>
              <a:t>FC2300 D hand unit.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All conductor ends and any cable shielding must be shorted together with the provided shunt assemblies and connected to ground before identification can begin.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The units can then be configured for  a basic cable ID, phasing, continuity checking or cut cable phase ID. Full details of how to achieve each scenario are provided in the comprehensive manual.</a:t>
            </a:r>
          </a:p>
          <a:p>
            <a:pPr>
              <a:spcAft>
                <a:spcPts val="200"/>
              </a:spcAft>
            </a:pPr>
            <a:r>
              <a:rPr lang="en-GB" sz="1150" dirty="0">
                <a:latin typeface="Arial Narrow" panose="020B0606020202030204" pitchFamily="34" charset="0"/>
              </a:rPr>
              <a:t>The units are all contained in one heavy duty case to protect the unit from damage.</a:t>
            </a:r>
          </a:p>
        </p:txBody>
      </p:sp>
    </p:spTree>
    <p:extLst>
      <p:ext uri="{BB962C8B-B14F-4D97-AF65-F5344CB8AC3E}">
        <p14:creationId xmlns:p14="http://schemas.microsoft.com/office/powerpoint/2010/main" val="3667588753"/>
      </p:ext>
    </p:extLst>
  </p:cSld>
  <p:clrMapOvr>
    <a:masterClrMapping/>
  </p:clrMapOvr>
</p:sld>
</file>

<file path=ppt/theme/theme1.xml><?xml version="1.0" encoding="utf-8"?>
<a:theme xmlns:a="http://schemas.openxmlformats.org/drawingml/2006/main" name="DATA SHEET TEMPLATE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DATA SHEET TEMPLATE</Template>
  <TotalTime>81</TotalTime>
  <Words>304</Words>
  <Application>Microsoft Office PowerPoint</Application>
  <PresentationFormat>Custom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DATA SHEET TEMPLATE</vt:lpstr>
      <vt:lpstr>PowerPoint Presentation</vt:lpstr>
    </vt:vector>
  </TitlesOfParts>
  <Company>Clydesdale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Raglione-Hall</dc:creator>
  <cp:lastModifiedBy>Kirsty Murphy</cp:lastModifiedBy>
  <cp:revision>5</cp:revision>
  <cp:lastPrinted>2016-01-26T13:23:20Z</cp:lastPrinted>
  <dcterms:created xsi:type="dcterms:W3CDTF">2016-05-04T09:10:41Z</dcterms:created>
  <dcterms:modified xsi:type="dcterms:W3CDTF">2016-05-04T11:18:58Z</dcterms:modified>
</cp:coreProperties>
</file>